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26"/>
  </p:notesMasterIdLst>
  <p:sldIdLst>
    <p:sldId id="256" r:id="rId2"/>
    <p:sldId id="257" r:id="rId3"/>
    <p:sldId id="274" r:id="rId4"/>
    <p:sldId id="258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7" r:id="rId18"/>
    <p:sldId id="276" r:id="rId19"/>
    <p:sldId id="275" r:id="rId20"/>
    <p:sldId id="279" r:id="rId21"/>
    <p:sldId id="278" r:id="rId22"/>
    <p:sldId id="280" r:id="rId23"/>
    <p:sldId id="270" r:id="rId24"/>
    <p:sldId id="28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62" autoAdjust="0"/>
    <p:restoredTop sz="94660"/>
  </p:normalViewPr>
  <p:slideViewPr>
    <p:cSldViewPr snapToGrid="0">
      <p:cViewPr varScale="1">
        <p:scale>
          <a:sx n="68" d="100"/>
          <a:sy n="68" d="100"/>
        </p:scale>
        <p:origin x="8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0AB3D1-A887-44D3-993B-3795D4FA5A6A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D3E10C-9A27-418D-A9FB-5B0D5002B6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2772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events mention only saint Stephen’s 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D3E10C-9A27-418D-A9FB-5B0D5002B6B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6201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 Composition no need to discriminated each element, rather only the 3 main groups</a:t>
            </a:r>
          </a:p>
          <a:p>
            <a:r>
              <a:rPr lang="en-GB" dirty="0"/>
              <a:t>On pollution focus on the aerosol</a:t>
            </a:r>
            <a:r>
              <a:rPr lang="en-GB"/>
              <a:t>/particles, </a:t>
            </a:r>
            <a:r>
              <a:rPr lang="en-GB" dirty="0"/>
              <a:t>no need to mention the others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D3E10C-9A27-418D-A9FB-5B0D5002B6B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2305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D3E10C-9A27-418D-A9FB-5B0D5002B6BD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7113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9F93-6E1D-DD2F-1216-334ED8EE0B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C5558A-E711-28EB-072E-4E3DF4FB9F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46C94-FDC9-C4DC-C9C4-DAF3BC271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A5DB5-640D-7D76-D197-B72CE1985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F126E-97D2-60FE-FBF1-2794AB14F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5940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11EF2-8FE1-C6D9-112A-8D559855C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1CADBE-6ACA-2821-6A97-DB8CC2E7DB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B4B47-C58A-314A-0B99-49FA6F732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AF9E5-76C5-B95F-416D-7EC92CC35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EEED2-EBB8-14F9-323F-67DD4082C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997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53ED10-0566-63B7-6470-84BD1A4A5F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2CDA26-3889-A090-6C38-74536268B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D6716-FDB2-5392-9141-4A35F13D6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31926-9CCC-FC5D-3528-EF330252F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3C1B9-DEFE-921E-656B-21F5125FF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4558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5660F-3323-6A20-2158-848D2E4EC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1BB27-62BC-04C5-370B-6FFE8612F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C2056-DD6D-12A8-7A28-D6710A6C3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E7CFA-2EDA-ACC8-7A55-B3F81C59D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2A09E-E8D5-A459-62FF-5125F5D32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687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8EFFD-DD30-F332-C7F9-6E9FCF82A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BC37A-2125-3DB7-2834-3D73CE8332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E7FE0-F839-FE8B-8663-0C95CB8D4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6E0E1-C846-4DEE-F410-F32FCE37C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4CDD9-48E8-8BE6-0D61-5055DC72F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911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F5471-AD6A-8DE6-1E3B-C02A3C036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26064-BD1C-3875-9E7B-35DCF14EC5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DF3406-3C93-3B61-2FFD-381FAA55A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599A4C-BC54-8953-8303-E15167279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D64380-3996-EEFC-4FF7-77D02F896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F1978F-F2E9-7E9E-AFD4-0E2BBA63B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63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EC3FB-03FE-E697-588E-E2B59DDEE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22BA5-2147-1A98-5FEF-31E453D53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0C81C7-12C3-549C-1793-3EB6B2799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8BEE84-7627-4276-4CA1-C058A99972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828A4A-1659-0E8B-4C0C-48689CF349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CA579E-1C75-DAFE-DFCC-6DD08AAC6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17EB1A-7B64-3975-15CF-70CD0EEFC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1B109A-C140-3537-2680-EE0B04443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495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8FD3F-EEE8-DBB3-909C-D212E7CD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85CCC4-A50D-D621-28BB-AF9DFE7F4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B648AA-9B36-F06B-1EA4-285056DB6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D37F15-8A44-B9C9-C0F3-AD8E0CA69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577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EF2459-FCBF-ECD3-9170-B74A8A325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C9EEF7-26F2-2F01-6D56-E52976877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67811E-A596-1C06-EC21-474DF0D85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643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2586E-B5D4-B2BE-50CB-5B74C9B3E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74335-69CD-9454-6DCB-DB5B9958D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25FA84-3D11-1551-EF5B-45E2E7B86D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7D6136-0C9E-8B17-6279-93C765E0A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4FD03-8ACF-91C5-68E4-98EDBFC14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F2D2F-E093-4D58-7CDB-E1276A10A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3293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A342E-7B0F-3D0F-E186-992B1803B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FEDB4-8BB0-A143-BE16-9E8DD4D459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D1658-5304-2866-6F4D-8F297502C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FFAB26-E786-1362-F16C-36D944872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4B8392-7E82-70B0-D528-B1C2A4ED8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E75F1-70DD-3FC4-DE7C-335FE35C5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259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AA9DD6-0629-5279-7CB2-661671505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96DDA3-2AD9-860F-A770-B2ACDE103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184D5-83BD-57B0-F26F-8513951CF9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9F306-0FFA-4CD6-BD07-1A75FF7CE18C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B36EC-F9D6-4F27-F666-DF5E9358FA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36573-5D61-0FD2-6B0C-71EC6A645D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B5AA6F-CA0C-4C89-AA06-BF742863AC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87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2C8E3-68D1-13E7-B30B-18565FC3A0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9563" y="863023"/>
            <a:ext cx="9872870" cy="1948070"/>
          </a:xfrm>
        </p:spPr>
        <p:txBody>
          <a:bodyPr>
            <a:normAutofit fontScale="90000"/>
          </a:bodyPr>
          <a:lstStyle/>
          <a:p>
            <a:pPr rtl="0" fontAlgn="base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EFFECTS OF FIREWORKS </a:t>
            </a:r>
            <a:r>
              <a:rPr lang="en-GB" sz="4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br>
              <a:rPr lang="en-GB" sz="89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 THE AIR QUALITY IN BUDAPEST</a:t>
            </a:r>
            <a:r>
              <a:rPr lang="en-GB" sz="4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br>
              <a:rPr lang="en-GB" sz="67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br>
              <a:rPr lang="en-GB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7D955F-998A-5F00-C566-C2807E29B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8591" y="5446464"/>
            <a:ext cx="9554817" cy="1123122"/>
          </a:xfrm>
        </p:spPr>
        <p:txBody>
          <a:bodyPr>
            <a:normAutofit/>
          </a:bodyPr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ELTE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Eötvös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Loránd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University, Budapest </a:t>
            </a:r>
          </a:p>
          <a:p>
            <a:pPr algn="ctr" rtl="0" fontAlgn="base"/>
            <a:r>
              <a:rPr lang="en-GB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Institute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of Chemistry 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/>
            <a:r>
              <a:rPr lang="en-GB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Faculty of Science 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endParaRPr lang="en-GB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67FA8AC-CAAE-8172-3876-C44C35601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2784" y="3260035"/>
            <a:ext cx="2186429" cy="2186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A4ECF522-6F09-946C-B1B4-D1EBF7E1446A}"/>
              </a:ext>
            </a:extLst>
          </p:cNvPr>
          <p:cNvSpPr txBox="1">
            <a:spLocks/>
          </p:cNvSpPr>
          <p:nvPr/>
        </p:nvSpPr>
        <p:spPr>
          <a:xfrm>
            <a:off x="1318591" y="2136913"/>
            <a:ext cx="9554817" cy="11231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Felipe Reis Fernandes</a:t>
            </a:r>
          </a:p>
          <a:p>
            <a:r>
              <a:rPr lang="en-GB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MSc  Diploma Thesis Defence</a:t>
            </a:r>
          </a:p>
          <a:p>
            <a:r>
              <a:rPr lang="en-GB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Supervisor: </a:t>
            </a:r>
            <a:r>
              <a:rPr lang="en-GB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GB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Salma </a:t>
            </a:r>
            <a:r>
              <a:rPr lang="en-GB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Imre</a:t>
            </a:r>
            <a:endParaRPr lang="en-GB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9255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10A58-95B7-2AB3-3402-036025264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4318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Particle Size Distribution (2021)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D4471-EC38-75C1-B650-36A93D613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9E9AADC0-9E4C-AE8B-A569-18448C119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183" y="1043470"/>
            <a:ext cx="8728525" cy="581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2745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0697D-7D06-3E4A-6267-423D64E1A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1162"/>
          </a:xfrm>
        </p:spPr>
        <p:txBody>
          <a:bodyPr/>
          <a:lstStyle/>
          <a:p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Relative Particle Size Distribution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0C97486B-1DC3-5BAD-2B92-1C4E654B295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119" y="996288"/>
            <a:ext cx="8119762" cy="581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284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CC900-09FF-2651-CA36-BEDE739BB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25588"/>
          </a:xfrm>
        </p:spPr>
        <p:txBody>
          <a:bodyPr>
            <a:normAutofit/>
          </a:bodyPr>
          <a:lstStyle/>
          <a:p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Particle Size Change (2009, 2014, 2015)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1298F-550B-22B6-588E-7BFCA9CA6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812D44AB-6695-6D66-9F0C-6154251900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49"/>
          <a:stretch/>
        </p:blipFill>
        <p:spPr bwMode="auto">
          <a:xfrm>
            <a:off x="1621667" y="990714"/>
            <a:ext cx="8611813" cy="5867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062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09ED7-3EF9-C584-44A6-8927C84D7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3741"/>
          </a:xfrm>
        </p:spPr>
        <p:txBody>
          <a:bodyPr>
            <a:normAutofit fontScale="90000"/>
          </a:bodyPr>
          <a:lstStyle/>
          <a:p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Particle Size Change (2016,2017,2020,2021)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BCCC9-2493-375E-ED73-36D2016B4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961200CF-8613-7D95-9140-081B6F4E4F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43"/>
          <a:stretch/>
        </p:blipFill>
        <p:spPr bwMode="auto">
          <a:xfrm>
            <a:off x="1579468" y="818866"/>
            <a:ext cx="9033064" cy="6039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448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D64AA-D9E5-225A-2112-8E76DE271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120" y="1115751"/>
            <a:ext cx="10515600" cy="1325563"/>
          </a:xfrm>
        </p:spPr>
        <p:txBody>
          <a:bodyPr/>
          <a:lstStyle/>
          <a:p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-value</a:t>
            </a:r>
          </a:p>
        </p:txBody>
      </p:sp>
      <p:pic>
        <p:nvPicPr>
          <p:cNvPr id="6" name="Content Placeholder 5" descr="Chart, bar chart, box and whisker chart&#10;&#10;Description automatically generated">
            <a:extLst>
              <a:ext uri="{FF2B5EF4-FFF2-40B4-BE49-F238E27FC236}">
                <a16:creationId xmlns:a16="http://schemas.microsoft.com/office/drawing/2014/main" id="{327EF132-A03E-0721-E6F6-7784E85EDC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6" t="11051" r="12959" b="5206"/>
          <a:stretch/>
        </p:blipFill>
        <p:spPr>
          <a:xfrm>
            <a:off x="3002507" y="518615"/>
            <a:ext cx="7428665" cy="5974260"/>
          </a:xfrm>
        </p:spPr>
      </p:pic>
    </p:spTree>
    <p:extLst>
      <p:ext uri="{BB962C8B-B14F-4D97-AF65-F5344CB8AC3E}">
        <p14:creationId xmlns:p14="http://schemas.microsoft.com/office/powerpoint/2010/main" val="172567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59193-47DE-B65D-E789-1E9BE261D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069" y="365125"/>
            <a:ext cx="3319817" cy="3551782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Welch’s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-test one sided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2E37E215-C3CF-FC24-A972-FA93F4B6DA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8" t="9796" r="12957" b="6147"/>
          <a:stretch/>
        </p:blipFill>
        <p:spPr>
          <a:xfrm>
            <a:off x="3756546" y="365125"/>
            <a:ext cx="7471724" cy="6199448"/>
          </a:xfrm>
        </p:spPr>
      </p:pic>
    </p:spTree>
    <p:extLst>
      <p:ext uri="{BB962C8B-B14F-4D97-AF65-F5344CB8AC3E}">
        <p14:creationId xmlns:p14="http://schemas.microsoft.com/office/powerpoint/2010/main" val="493836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F7DC-7DC5-D0D1-C9AF-D15AAE047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6B42B-6EA7-0502-48FB-30DD8AC8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6091" y="2438400"/>
            <a:ext cx="7525830" cy="3785419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Most  of the particles produced are within 40 and 400 nm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Weather conditions can change the detectability of the event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Using other tools such as scattered sensors, drones, checking for trace metals could improve the data collected 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Fireworks generate a beautiful spectacle that do not last for long time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Very intensive events can generate pollution levels harmful for Human health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Intercalating or substituting fireworks with lights and drones can bring the pollution to safety levels</a:t>
            </a:r>
          </a:p>
        </p:txBody>
      </p:sp>
      <p:pic>
        <p:nvPicPr>
          <p:cNvPr id="5" name="Picture 4" descr="Fireworks in the sky&#10;&#10;Description automatically generated with medium confidence">
            <a:extLst>
              <a:ext uri="{FF2B5EF4-FFF2-40B4-BE49-F238E27FC236}">
                <a16:creationId xmlns:a16="http://schemas.microsoft.com/office/drawing/2014/main" id="{FB122C4F-2017-65BA-D1FB-025EF2A3D3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683" r="18140"/>
          <a:stretch/>
        </p:blipFill>
        <p:spPr>
          <a:xfrm>
            <a:off x="801707" y="10"/>
            <a:ext cx="2992372" cy="6857990"/>
          </a:xfrm>
          <a:prstGeom prst="rect">
            <a:avLst/>
          </a:prstGeom>
          <a:effectLst/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0BD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379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9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Fireworks in the sky&#10;&#10;Description automatically generated with medium confidence">
            <a:extLst>
              <a:ext uri="{FF2B5EF4-FFF2-40B4-BE49-F238E27FC236}">
                <a16:creationId xmlns:a16="http://schemas.microsoft.com/office/drawing/2014/main" id="{FAEDA812-80F4-75FC-4F2C-C2E44EAEE0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930" r="9091" b="43718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9" name="Rectangle 21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ACAA8-9AB0-E5BD-1FE5-15E886168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/>
              <a:t>Thank you</a:t>
            </a:r>
          </a:p>
        </p:txBody>
      </p:sp>
      <p:sp>
        <p:nvSpPr>
          <p:cNvPr id="30" name="Rectangle: Rounded Corners 23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365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ACAA8-9AB0-E5BD-1FE5-15E886168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57751"/>
            <a:ext cx="10515600" cy="1325563"/>
          </a:xfrm>
        </p:spPr>
        <p:txBody>
          <a:bodyPr/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Additional Material</a:t>
            </a:r>
          </a:p>
        </p:txBody>
      </p:sp>
    </p:spTree>
    <p:extLst>
      <p:ext uri="{BB962C8B-B14F-4D97-AF65-F5344CB8AC3E}">
        <p14:creationId xmlns:p14="http://schemas.microsoft.com/office/powerpoint/2010/main" val="2032463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8016-4F14-D463-3E8A-37FAEDA60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4905"/>
            <a:ext cx="10515600" cy="4742057"/>
          </a:xfrm>
        </p:spPr>
        <p:txBody>
          <a:bodyPr/>
          <a:lstStyle/>
          <a:p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RDiff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-value</a:t>
            </a:r>
          </a:p>
          <a:p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6E5FC9D-E718-C18D-7781-B197A16D01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7261" y="-269304"/>
            <a:ext cx="617477" cy="538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4286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428625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FDD44D-FEE3-69B7-BF69-DE1A23B74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069" y="2036389"/>
            <a:ext cx="6339269" cy="133257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4AFA66-AC95-BE09-D9FF-FDEEE683E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069" y="4442210"/>
            <a:ext cx="6728432" cy="13325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C4A491C-09CB-D52F-AD36-3DA15D776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816"/>
            <a:ext cx="6586491" cy="832217"/>
          </a:xfrm>
        </p:spPr>
        <p:txBody>
          <a:bodyPr anchor="b">
            <a:norm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Mean Comparison</a:t>
            </a:r>
          </a:p>
        </p:txBody>
      </p:sp>
    </p:spTree>
    <p:extLst>
      <p:ext uri="{BB962C8B-B14F-4D97-AF65-F5344CB8AC3E}">
        <p14:creationId xmlns:p14="http://schemas.microsoft.com/office/powerpoint/2010/main" val="3277914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FA71A-5934-B827-FEFA-0708798C5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3194" y="629268"/>
            <a:ext cx="7978727" cy="1286160"/>
          </a:xfrm>
        </p:spPr>
        <p:txBody>
          <a:bodyPr anchor="b">
            <a:norm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1498142-FBD4-47D0-A532-E585B8F00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195" y="2438400"/>
            <a:ext cx="7978726" cy="3785419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Firework History: From China 10</a:t>
            </a:r>
            <a:r>
              <a:rPr lang="en-US" sz="20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Century to Europe 17</a:t>
            </a:r>
            <a:r>
              <a:rPr lang="en-US" sz="20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Century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Popular in many events: 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China: New Year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India: Diwali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USA: Independence Day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Hungary: Saint Stephen’s Day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Saint Stephen’s Day: 20</a:t>
            </a:r>
            <a:r>
              <a:rPr lang="en-US" sz="20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August, Budapest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30 min usually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City Center along Danube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2021 – One of the largest events in Europe</a:t>
            </a:r>
          </a:p>
          <a:p>
            <a:pPr lvl="1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 descr="Fireworks in the sky&#10;&#10;Description automatically generated with medium confidence">
            <a:extLst>
              <a:ext uri="{FF2B5EF4-FFF2-40B4-BE49-F238E27FC236}">
                <a16:creationId xmlns:a16="http://schemas.microsoft.com/office/drawing/2014/main" id="{A81999C8-4891-68B5-F267-721A67C241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20" r="12450"/>
          <a:stretch/>
        </p:blipFill>
        <p:spPr>
          <a:xfrm>
            <a:off x="0" y="0"/>
            <a:ext cx="3355146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735901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6FFE7-5713-C25E-EE31-2D8284F9C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Charges over Danube 2021</a:t>
            </a:r>
          </a:p>
        </p:txBody>
      </p:sp>
      <p:pic>
        <p:nvPicPr>
          <p:cNvPr id="5" name="Content Placeholder 4" descr="A picture containing water, outdoor, sky, boat&#10;&#10;Description automatically generated">
            <a:extLst>
              <a:ext uri="{FF2B5EF4-FFF2-40B4-BE49-F238E27FC236}">
                <a16:creationId xmlns:a16="http://schemas.microsoft.com/office/drawing/2014/main" id="{36FE674C-7ED0-9F74-6389-4F98039B57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6" t="36848" r="18317" b="23629"/>
          <a:stretch/>
        </p:blipFill>
        <p:spPr>
          <a:xfrm>
            <a:off x="956602" y="1690688"/>
            <a:ext cx="10053777" cy="4358420"/>
          </a:xfrm>
        </p:spPr>
      </p:pic>
    </p:spTree>
    <p:extLst>
      <p:ext uri="{BB962C8B-B14F-4D97-AF65-F5344CB8AC3E}">
        <p14:creationId xmlns:p14="http://schemas.microsoft.com/office/powerpoint/2010/main" val="3145118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0E2D4-1335-ABF5-B931-E470F16B3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DMPS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0503B2-EE63-5420-D101-FE227FE1781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4196" y="489195"/>
            <a:ext cx="7144044" cy="600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336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A915A-AAC6-F73E-5B91-8C59ABA5F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410" y="170475"/>
            <a:ext cx="10456984" cy="631383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Descriptive Statistics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D0F47C56-F695-D63E-EB3E-CCB4D659CC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2479064"/>
              </p:ext>
            </p:extLst>
          </p:nvPr>
        </p:nvGraphicFramePr>
        <p:xfrm>
          <a:off x="431410" y="902630"/>
          <a:ext cx="11113476" cy="5589610"/>
        </p:xfrm>
        <a:graphic>
          <a:graphicData uri="http://schemas.openxmlformats.org/drawingml/2006/table">
            <a:tbl>
              <a:tblPr/>
              <a:tblGrid>
                <a:gridCol w="989427">
                  <a:extLst>
                    <a:ext uri="{9D8B030D-6E8A-4147-A177-3AD203B41FA5}">
                      <a16:colId xmlns:a16="http://schemas.microsoft.com/office/drawing/2014/main" val="2620397387"/>
                    </a:ext>
                  </a:extLst>
                </a:gridCol>
                <a:gridCol w="1780981">
                  <a:extLst>
                    <a:ext uri="{9D8B030D-6E8A-4147-A177-3AD203B41FA5}">
                      <a16:colId xmlns:a16="http://schemas.microsoft.com/office/drawing/2014/main" val="58759906"/>
                    </a:ext>
                  </a:extLst>
                </a:gridCol>
                <a:gridCol w="1289672">
                  <a:extLst>
                    <a:ext uri="{9D8B030D-6E8A-4147-A177-3AD203B41FA5}">
                      <a16:colId xmlns:a16="http://schemas.microsoft.com/office/drawing/2014/main" val="2494921322"/>
                    </a:ext>
                  </a:extLst>
                </a:gridCol>
                <a:gridCol w="1178219">
                  <a:extLst>
                    <a:ext uri="{9D8B030D-6E8A-4147-A177-3AD203B41FA5}">
                      <a16:colId xmlns:a16="http://schemas.microsoft.com/office/drawing/2014/main" val="863824915"/>
                    </a:ext>
                  </a:extLst>
                </a:gridCol>
                <a:gridCol w="1194142">
                  <a:extLst>
                    <a:ext uri="{9D8B030D-6E8A-4147-A177-3AD203B41FA5}">
                      <a16:colId xmlns:a16="http://schemas.microsoft.com/office/drawing/2014/main" val="1027123491"/>
                    </a:ext>
                  </a:extLst>
                </a:gridCol>
                <a:gridCol w="1194142">
                  <a:extLst>
                    <a:ext uri="{9D8B030D-6E8A-4147-A177-3AD203B41FA5}">
                      <a16:colId xmlns:a16="http://schemas.microsoft.com/office/drawing/2014/main" val="25060649"/>
                    </a:ext>
                  </a:extLst>
                </a:gridCol>
                <a:gridCol w="1098609">
                  <a:extLst>
                    <a:ext uri="{9D8B030D-6E8A-4147-A177-3AD203B41FA5}">
                      <a16:colId xmlns:a16="http://schemas.microsoft.com/office/drawing/2014/main" val="3284089874"/>
                    </a:ext>
                  </a:extLst>
                </a:gridCol>
                <a:gridCol w="1194142">
                  <a:extLst>
                    <a:ext uri="{9D8B030D-6E8A-4147-A177-3AD203B41FA5}">
                      <a16:colId xmlns:a16="http://schemas.microsoft.com/office/drawing/2014/main" val="3995387809"/>
                    </a:ext>
                  </a:extLst>
                </a:gridCol>
                <a:gridCol w="1194142">
                  <a:extLst>
                    <a:ext uri="{9D8B030D-6E8A-4147-A177-3AD203B41FA5}">
                      <a16:colId xmlns:a16="http://schemas.microsoft.com/office/drawing/2014/main" val="883927487"/>
                    </a:ext>
                  </a:extLst>
                </a:gridCol>
              </a:tblGrid>
              <a:tr h="285056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562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Parameter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562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2009 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A9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2014 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B0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2015 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5C2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2016 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592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2017 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4061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2020 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C9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2021 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0592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5893066"/>
                  </a:ext>
                </a:extLst>
              </a:tr>
              <a:tr h="285056">
                <a:tc rowSpan="6"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BT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1" dirty="0">
                          <a:effectLst/>
                          <a:latin typeface="Times New Roman" panose="02020603050405020304" pitchFamily="18" charset="0"/>
                        </a:rPr>
                        <a:t>N</a:t>
                      </a:r>
                      <a:r>
                        <a:rPr lang="en-US" sz="1100" b="1" i="0" baseline="-25000" dirty="0">
                          <a:effectLst/>
                          <a:latin typeface="Times New Roman" panose="02020603050405020304" pitchFamily="18" charset="0"/>
                        </a:rPr>
                        <a:t>6–100</a:t>
                      </a:r>
                      <a:r>
                        <a:rPr lang="en-US" sz="1100" b="1" i="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 dirty="0">
                          <a:effectLst/>
                          <a:latin typeface="Times New Roman" panose="02020603050405020304" pitchFamily="18" charset="0"/>
                        </a:rPr>
                        <a:t>16  </a:t>
                      </a:r>
                      <a:endParaRPr lang="en-US" sz="2800" b="0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 dirty="0">
                          <a:effectLst/>
                          <a:latin typeface="Times New Roman" panose="02020603050405020304" pitchFamily="18" charset="0"/>
                        </a:rPr>
                        <a:t>8.0 </a:t>
                      </a:r>
                      <a:endParaRPr lang="en-US" sz="2800" b="0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9.2 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6.5 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6.5 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6.1 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767815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1" dirty="0">
                          <a:effectLst/>
                          <a:latin typeface="Times New Roman" panose="02020603050405020304" pitchFamily="18" charset="0"/>
                        </a:rPr>
                        <a:t>N</a:t>
                      </a:r>
                      <a:r>
                        <a:rPr lang="en-US" sz="1100" b="1" i="0" baseline="-25000" dirty="0">
                          <a:effectLst/>
                          <a:latin typeface="Times New Roman" panose="02020603050405020304" pitchFamily="18" charset="0"/>
                        </a:rPr>
                        <a:t>100–1000</a:t>
                      </a:r>
                      <a:r>
                        <a:rPr lang="en-US" sz="1100" b="1" i="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3.5 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2.1 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1.7 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2.1 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0.7 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1.4 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5.2 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8216903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WS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2.0 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0.7 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3.6 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1.4 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5.2 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0.8 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0.5 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012063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WD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130 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32 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166 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102 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120 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1028380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1" dirty="0">
                          <a:effectLst/>
                          <a:latin typeface="Times New Roman" panose="02020603050405020304" pitchFamily="18" charset="0"/>
                        </a:rPr>
                        <a:t>T</a:t>
                      </a:r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 dirty="0">
                          <a:effectLst/>
                          <a:latin typeface="Times New Roman" panose="02020603050405020304" pitchFamily="18" charset="0"/>
                        </a:rPr>
                        <a:t>24 </a:t>
                      </a:r>
                      <a:endParaRPr lang="en-US" sz="2800" b="0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26 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21 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2480594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RH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40 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73 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61 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61 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52 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55 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4609097"/>
                  </a:ext>
                </a:extLst>
              </a:tr>
              <a:tr h="285056">
                <a:tc rowSpan="6"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DT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1" dirty="0">
                          <a:effectLst/>
                          <a:latin typeface="Times New Roman" panose="02020603050405020304" pitchFamily="18" charset="0"/>
                        </a:rPr>
                        <a:t>N</a:t>
                      </a:r>
                      <a:r>
                        <a:rPr lang="en-US" sz="1100" b="1" i="0" baseline="-25000" dirty="0">
                          <a:effectLst/>
                          <a:latin typeface="Times New Roman" panose="02020603050405020304" pitchFamily="18" charset="0"/>
                        </a:rPr>
                        <a:t>6–100</a:t>
                      </a:r>
                      <a:r>
                        <a:rPr lang="en-US" sz="1100" b="1" i="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11 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8.8 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4.3 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7.2 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838730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1" dirty="0">
                          <a:effectLst/>
                          <a:latin typeface="Times New Roman" panose="02020603050405020304" pitchFamily="18" charset="0"/>
                        </a:rPr>
                        <a:t>N</a:t>
                      </a:r>
                      <a:r>
                        <a:rPr lang="en-US" sz="1100" b="1" i="0" baseline="-25000" dirty="0">
                          <a:effectLst/>
                          <a:latin typeface="Times New Roman" panose="02020603050405020304" pitchFamily="18" charset="0"/>
                        </a:rPr>
                        <a:t>100–1000</a:t>
                      </a:r>
                      <a:r>
                        <a:rPr lang="en-US" sz="1100" b="1" i="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7.6 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3.8 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2.1 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8.2 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0.5 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1.7 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57 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489551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WS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10 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0.7 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4.4 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1.1 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4.4 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1.2 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1.4 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294129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WD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180 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30 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159 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101 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116 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4324809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1" dirty="0">
                          <a:effectLst/>
                          <a:latin typeface="Times New Roman" panose="02020603050405020304" pitchFamily="18" charset="0"/>
                        </a:rPr>
                        <a:t>T</a:t>
                      </a:r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309087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RH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46 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77 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 dirty="0">
                          <a:effectLst/>
                          <a:latin typeface="Times New Roman" panose="02020603050405020304" pitchFamily="18" charset="0"/>
                        </a:rPr>
                        <a:t>64 </a:t>
                      </a:r>
                      <a:endParaRPr lang="en-US" sz="2800" b="0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65 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58 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62 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8407568"/>
                  </a:ext>
                </a:extLst>
              </a:tr>
              <a:tr h="285056">
                <a:tc rowSpan="6"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AT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80A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1" dirty="0">
                          <a:effectLst/>
                          <a:latin typeface="Times New Roman" panose="02020603050405020304" pitchFamily="18" charset="0"/>
                        </a:rPr>
                        <a:t>N</a:t>
                      </a:r>
                      <a:r>
                        <a:rPr lang="en-US" sz="1100" b="1" i="0" baseline="-25000" dirty="0">
                          <a:effectLst/>
                          <a:latin typeface="Times New Roman" panose="02020603050405020304" pitchFamily="18" charset="0"/>
                        </a:rPr>
                        <a:t>6–100</a:t>
                      </a:r>
                      <a:r>
                        <a:rPr lang="en-US" sz="1100" b="1" i="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26 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6.6 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6.2 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7.1 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9413882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1" dirty="0">
                          <a:effectLst/>
                          <a:latin typeface="Times New Roman" panose="02020603050405020304" pitchFamily="18" charset="0"/>
                        </a:rPr>
                        <a:t>N</a:t>
                      </a:r>
                      <a:r>
                        <a:rPr lang="en-US" sz="1100" b="1" i="0" baseline="-25000" dirty="0">
                          <a:effectLst/>
                          <a:latin typeface="Times New Roman" panose="02020603050405020304" pitchFamily="18" charset="0"/>
                        </a:rPr>
                        <a:t>100–1000</a:t>
                      </a:r>
                      <a:r>
                        <a:rPr lang="en-US" sz="1100" b="1" i="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82 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4.6 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1.8 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3.5 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0.7 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1.9 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4.6 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8227461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WS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0.9 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3.9 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0.9 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3.7 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0.9 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0.8 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5213710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WD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110 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44 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37 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143 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122 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91882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1" dirty="0">
                          <a:effectLst/>
                          <a:latin typeface="Times New Roman" panose="02020603050405020304" pitchFamily="18" charset="0"/>
                        </a:rPr>
                        <a:t>T</a:t>
                      </a:r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20 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18 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23 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22 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0268561"/>
                  </a:ext>
                </a:extLst>
              </a:tr>
              <a:tr h="28505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1" i="0" dirty="0">
                          <a:effectLst/>
                          <a:latin typeface="Times New Roman" panose="02020603050405020304" pitchFamily="18" charset="0"/>
                        </a:rPr>
                        <a:t>RH </a:t>
                      </a:r>
                      <a:endParaRPr lang="en-US" sz="2800" b="1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C0B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58 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40B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83 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C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67 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40B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70 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80B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53 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C0BD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>
                          <a:effectLst/>
                          <a:latin typeface="Times New Roman" panose="02020603050405020304" pitchFamily="18" charset="0"/>
                        </a:rPr>
                        <a:t>64 </a:t>
                      </a:r>
                      <a:endParaRPr lang="en-US" sz="2800" b="0" i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BE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400" b="0" i="0" dirty="0">
                          <a:effectLst/>
                          <a:latin typeface="Times New Roman" panose="02020603050405020304" pitchFamily="18" charset="0"/>
                        </a:rPr>
                        <a:t>63 </a:t>
                      </a:r>
                      <a:endParaRPr lang="en-US" sz="2800" b="0" i="0" dirty="0">
                        <a:effectLst/>
                      </a:endParaRPr>
                    </a:p>
                  </a:txBody>
                  <a:tcPr marL="80830" marR="80830" marT="40415" marB="4041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C0BE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6559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4227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0AA9B-9E81-6B12-EB09-2137349B3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RDiff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137C6893-15BF-E0C5-E933-D9FB4A975F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8" t="11051" r="12478" b="5206"/>
          <a:stretch/>
        </p:blipFill>
        <p:spPr>
          <a:xfrm>
            <a:off x="2770497" y="365124"/>
            <a:ext cx="7792870" cy="6248339"/>
          </a:xfrm>
        </p:spPr>
      </p:pic>
    </p:spTree>
    <p:extLst>
      <p:ext uri="{BB962C8B-B14F-4D97-AF65-F5344CB8AC3E}">
        <p14:creationId xmlns:p14="http://schemas.microsoft.com/office/powerpoint/2010/main" val="32058207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A915A-AAC6-F73E-5B91-8C59ABA5F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410" y="170475"/>
            <a:ext cx="10456984" cy="631383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CPC Welch’s 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-test – Total Particles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51D7039-1071-1971-19A0-024DDEEF28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0767277"/>
              </p:ext>
            </p:extLst>
          </p:nvPr>
        </p:nvGraphicFramePr>
        <p:xfrm>
          <a:off x="977704" y="1195962"/>
          <a:ext cx="10183836" cy="5047002"/>
        </p:xfrm>
        <a:graphic>
          <a:graphicData uri="http://schemas.openxmlformats.org/drawingml/2006/table">
            <a:tbl>
              <a:tblPr/>
              <a:tblGrid>
                <a:gridCol w="1697306">
                  <a:extLst>
                    <a:ext uri="{9D8B030D-6E8A-4147-A177-3AD203B41FA5}">
                      <a16:colId xmlns:a16="http://schemas.microsoft.com/office/drawing/2014/main" val="871931485"/>
                    </a:ext>
                  </a:extLst>
                </a:gridCol>
                <a:gridCol w="1697306">
                  <a:extLst>
                    <a:ext uri="{9D8B030D-6E8A-4147-A177-3AD203B41FA5}">
                      <a16:colId xmlns:a16="http://schemas.microsoft.com/office/drawing/2014/main" val="379050756"/>
                    </a:ext>
                  </a:extLst>
                </a:gridCol>
                <a:gridCol w="1697306">
                  <a:extLst>
                    <a:ext uri="{9D8B030D-6E8A-4147-A177-3AD203B41FA5}">
                      <a16:colId xmlns:a16="http://schemas.microsoft.com/office/drawing/2014/main" val="2066893293"/>
                    </a:ext>
                  </a:extLst>
                </a:gridCol>
                <a:gridCol w="1697306">
                  <a:extLst>
                    <a:ext uri="{9D8B030D-6E8A-4147-A177-3AD203B41FA5}">
                      <a16:colId xmlns:a16="http://schemas.microsoft.com/office/drawing/2014/main" val="2850776368"/>
                    </a:ext>
                  </a:extLst>
                </a:gridCol>
                <a:gridCol w="1697306">
                  <a:extLst>
                    <a:ext uri="{9D8B030D-6E8A-4147-A177-3AD203B41FA5}">
                      <a16:colId xmlns:a16="http://schemas.microsoft.com/office/drawing/2014/main" val="3537840397"/>
                    </a:ext>
                  </a:extLst>
                </a:gridCol>
                <a:gridCol w="1697306">
                  <a:extLst>
                    <a:ext uri="{9D8B030D-6E8A-4147-A177-3AD203B41FA5}">
                      <a16:colId xmlns:a16="http://schemas.microsoft.com/office/drawing/2014/main" val="3298886499"/>
                    </a:ext>
                  </a:extLst>
                </a:gridCol>
              </a:tblGrid>
              <a:tr h="1008933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Time Frequency</a:t>
                      </a:r>
                      <a:r>
                        <a:rPr lang="en-US" sz="28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1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404B1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Years</a:t>
                      </a:r>
                      <a:r>
                        <a:rPr lang="en-US" sz="28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1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002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Two-Sided BD</a:t>
                      </a:r>
                      <a:r>
                        <a:rPr lang="en-US" sz="28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1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B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Two-Sided AD</a:t>
                      </a:r>
                      <a:r>
                        <a:rPr lang="en-US" sz="28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1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4E1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One-Sided BD</a:t>
                      </a:r>
                      <a:r>
                        <a:rPr lang="en-US" sz="28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1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B4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One-Sided AD</a:t>
                      </a:r>
                      <a:r>
                        <a:rPr lang="en-US" sz="28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1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4E1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6157067"/>
                  </a:ext>
                </a:extLst>
              </a:tr>
              <a:tr h="61256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1s</a:t>
                      </a:r>
                      <a:r>
                        <a:rPr lang="en-US" sz="28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1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2020 </a:t>
                      </a:r>
                      <a:endParaRPr lang="en-US" sz="4400" b="0" i="0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0.0 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1.3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-08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0.0 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6.4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-09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116906"/>
                  </a:ext>
                </a:extLst>
              </a:tr>
              <a:tr h="61256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2021 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0.0 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0.0 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0.0 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0.0 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5458262"/>
                  </a:ext>
                </a:extLst>
              </a:tr>
              <a:tr h="61256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30s</a:t>
                      </a:r>
                      <a:r>
                        <a:rPr lang="en-US" sz="28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1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2020 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1.7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-13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0.26 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8.4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-14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0.13 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5124071"/>
                  </a:ext>
                </a:extLst>
              </a:tr>
              <a:tr h="61256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2021 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5.1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-17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2.3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-18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2.6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-17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-18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3396241"/>
                  </a:ext>
                </a:extLst>
              </a:tr>
              <a:tr h="61256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1min</a:t>
                      </a:r>
                      <a:r>
                        <a:rPr lang="en-US" sz="28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1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2020 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2.3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-08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0.38 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1.1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-08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0.19 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7952831"/>
                  </a:ext>
                </a:extLst>
              </a:tr>
              <a:tr h="61256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808D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2021 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808D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4.1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-09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93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9.2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-10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409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2.0 × 10</a:t>
                      </a:r>
                      <a:r>
                        <a:rPr lang="en-US" sz="1600" b="0" i="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-09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4092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8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4.6 × 10</a:t>
                      </a:r>
                      <a:r>
                        <a:rPr lang="en-US" sz="1600" b="0" i="0" baseline="30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-10</a:t>
                      </a:r>
                      <a:r>
                        <a:rPr lang="en-US" sz="16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4400" b="0" i="0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809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19233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1861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3BD07-1833-ADDC-B2AA-13D52098A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404" y="351873"/>
            <a:ext cx="10515600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Fireworks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B985A2-1823-1934-3D45-A102AF7EC5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666" t="18545" r="27661" b="31361"/>
          <a:stretch/>
        </p:blipFill>
        <p:spPr>
          <a:xfrm>
            <a:off x="7297056" y="0"/>
            <a:ext cx="4894944" cy="6858000"/>
          </a:xfrm>
        </p:spPr>
      </p:pic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8B15A559-5587-42D6-B9E4-9C32C4F3BD97}"/>
              </a:ext>
            </a:extLst>
          </p:cNvPr>
          <p:cNvSpPr txBox="1">
            <a:spLocks/>
          </p:cNvSpPr>
          <p:nvPr/>
        </p:nvSpPr>
        <p:spPr>
          <a:xfrm>
            <a:off x="273404" y="1536290"/>
            <a:ext cx="6644231" cy="5182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Composition: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Metals: Color (Sr, Ba, Cu), Fuel (Mg, Al, Zn)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Fuel: C (black carbon, sugar), S, P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Oxidants: (per)chlorates, nitrates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Pollution: 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sz="1600" baseline="-25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SO</a:t>
            </a:r>
            <a:r>
              <a:rPr lang="en-US" sz="1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NO</a:t>
            </a:r>
            <a:r>
              <a:rPr lang="en-US" sz="1600" baseline="-25000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CO , Aerosols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Particles containing metals, toxic organic compounds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WHO (UF): 1 h mean &gt; 20k cm</a:t>
            </a:r>
            <a:r>
              <a:rPr lang="en-US" sz="1600" baseline="30000" dirty="0">
                <a:latin typeface="Arial" panose="020B0604020202020204" pitchFamily="34" charset="0"/>
                <a:cs typeface="Arial" panose="020B0604020202020204" pitchFamily="34" charset="0"/>
              </a:rPr>
              <a:t>-3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– High 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Goals: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Characterize air pollution of the event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Particle number concentration and size distribution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Possible influence of meteorological conditions</a:t>
            </a:r>
          </a:p>
          <a:p>
            <a:pPr lvl="1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775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825B2-01C5-CF53-6AAC-5440A0F56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3193" y="24581"/>
            <a:ext cx="7978727" cy="1286160"/>
          </a:xfrm>
        </p:spPr>
        <p:txBody>
          <a:bodyPr anchor="b">
            <a:norm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58691-8D96-02AC-4760-54E956E8B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193" y="1536285"/>
            <a:ext cx="7978727" cy="5169315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Years: 2009, 2014, 2015, 2016,2017, 2020 and 2021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From 20:00 to 23:30</a:t>
            </a:r>
          </a:p>
          <a:p>
            <a:pPr lvl="1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Before Time (BT): 20:00 to 21:00</a:t>
            </a:r>
          </a:p>
          <a:p>
            <a:pPr lvl="1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During Time (DT): 21:00 to 22:00</a:t>
            </a:r>
          </a:p>
          <a:p>
            <a:pPr lvl="1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After Time (AT): 22:30 to 23:30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Location: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BpART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Lab (yellow dot)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Measurements:</a:t>
            </a:r>
          </a:p>
          <a:p>
            <a:pPr lvl="1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Differential Mobility Particle Sizer (DMPS) – Concentration and size distribution</a:t>
            </a:r>
          </a:p>
          <a:p>
            <a:pPr lvl="1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Condensation Particle Counter (CPC) – Total concentration</a:t>
            </a:r>
          </a:p>
          <a:p>
            <a:pPr lvl="1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WS, WD, T and RH – Meteorological Parameters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Data treatment:</a:t>
            </a:r>
          </a:p>
          <a:p>
            <a:pPr lvl="1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Descriptive statistics</a:t>
            </a:r>
          </a:p>
          <a:p>
            <a:pPr lvl="1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Welch’s </a:t>
            </a:r>
            <a:r>
              <a:rPr lang="en-GB" sz="1600" i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-test for mean comparison (two side: </a:t>
            </a:r>
            <a:r>
              <a:rPr lang="el-GR" sz="1600" dirty="0"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= 0.1, one side: </a:t>
            </a:r>
            <a:r>
              <a:rPr lang="el-GR" sz="1600" dirty="0"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=0.0.5)</a:t>
            </a:r>
          </a:p>
          <a:p>
            <a:pPr lvl="1"/>
            <a:r>
              <a:rPr lang="en-GB" sz="1600" dirty="0" err="1">
                <a:latin typeface="Arial" panose="020B0604020202020204" pitchFamily="34" charset="0"/>
                <a:cs typeface="Arial" panose="020B0604020202020204" pitchFamily="34" charset="0"/>
              </a:rPr>
              <a:t>RDiff</a:t>
            </a: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: Relative Difference of Means</a:t>
            </a:r>
          </a:p>
          <a:p>
            <a:pPr lvl="1"/>
            <a:r>
              <a:rPr lang="en-GB" sz="1600" i="1" dirty="0"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-value: Relative mean difference to standard deviation</a:t>
            </a: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FD01787-D10D-B0B8-30C1-9F25CA76A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50" r="28351"/>
          <a:stretch/>
        </p:blipFill>
        <p:spPr bwMode="auto">
          <a:xfrm>
            <a:off x="0" y="0"/>
            <a:ext cx="334811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2508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2EAD2-FBA9-A457-FC6E-8C7D42E81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Results and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B9C3A-EAFA-A85E-DD58-BEC23846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2021 as base: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Size ranges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Time intervals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Initial pattern recognition with contour plots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Descriptive statistics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Central tendencies and distribution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Particle size distribution and proportions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Event and non-event comparisons</a:t>
            </a:r>
          </a:p>
        </p:txBody>
      </p:sp>
    </p:spTree>
    <p:extLst>
      <p:ext uri="{BB962C8B-B14F-4D97-AF65-F5344CB8AC3E}">
        <p14:creationId xmlns:p14="http://schemas.microsoft.com/office/powerpoint/2010/main" val="2503344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E95EE-93E4-9A42-C5A8-039400D59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634" y="365125"/>
            <a:ext cx="2289314" cy="3063875"/>
          </a:xfrm>
        </p:spPr>
        <p:txBody>
          <a:bodyPr/>
          <a:lstStyle/>
          <a:p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2021 Day Parameters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98B8935-5C29-3FFC-0EE0-E22A7F582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120" y="365125"/>
            <a:ext cx="8466630" cy="6341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3640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4855A-226E-EC0C-68B4-41DD3573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9" y="484395"/>
            <a:ext cx="1785730" cy="1993762"/>
          </a:xfrm>
        </p:spPr>
        <p:txBody>
          <a:bodyPr>
            <a:normAutofit/>
          </a:bodyPr>
          <a:lstStyle/>
          <a:p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CPC (</a:t>
            </a:r>
            <a:r>
              <a:rPr lang="en-GB" sz="3200" i="1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GB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6-1000</a:t>
            </a: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1FA8C47-28A4-AAD3-9BB7-DEBBA29B7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1164" y="248698"/>
            <a:ext cx="9815789" cy="624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06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439AD-9C0B-997E-4DCF-6D93D07B4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8426"/>
          </a:xfrm>
        </p:spPr>
        <p:txBody>
          <a:bodyPr/>
          <a:lstStyle/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65416-950A-FFA0-5D85-808340C87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2B6EDBA-C796-DFFF-18F8-4AD3C8F6C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62" y="925873"/>
            <a:ext cx="10783838" cy="5712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003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439AD-9C0B-997E-4DCF-6D93D07B4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8426"/>
          </a:xfrm>
        </p:spPr>
        <p:txBody>
          <a:bodyPr/>
          <a:lstStyle/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65416-950A-FFA0-5D85-808340C87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A274649-D1E5-9336-CCFC-CE2E96894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995005"/>
            <a:ext cx="10515600" cy="5862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552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500</TotalTime>
  <Words>751</Words>
  <Application>Microsoft Office PowerPoint</Application>
  <PresentationFormat>Widescreen</PresentationFormat>
  <Paragraphs>293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Segoe UI</vt:lpstr>
      <vt:lpstr>Tahoma</vt:lpstr>
      <vt:lpstr>Times New Roman</vt:lpstr>
      <vt:lpstr>Office Theme</vt:lpstr>
      <vt:lpstr>EFFECTS OF FIREWORKS   ON THE AIR QUALITY IN BUDAPEST    </vt:lpstr>
      <vt:lpstr>Introduction</vt:lpstr>
      <vt:lpstr>Fireworks</vt:lpstr>
      <vt:lpstr>Methods</vt:lpstr>
      <vt:lpstr>Results and Discussion</vt:lpstr>
      <vt:lpstr>2021 Day Parameters</vt:lpstr>
      <vt:lpstr>CPC (N6-1000)</vt:lpstr>
      <vt:lpstr>2020</vt:lpstr>
      <vt:lpstr>2021</vt:lpstr>
      <vt:lpstr>Particle Size Distribution (2021)</vt:lpstr>
      <vt:lpstr>Relative Particle Size Distribution</vt:lpstr>
      <vt:lpstr>Particle Size Change (2009, 2014, 2015)</vt:lpstr>
      <vt:lpstr>Particle Size Change (2016,2017,2020,2021)</vt:lpstr>
      <vt:lpstr>z-value</vt:lpstr>
      <vt:lpstr>Welch’s t-test one sided</vt:lpstr>
      <vt:lpstr>Conclusion</vt:lpstr>
      <vt:lpstr>Thank you</vt:lpstr>
      <vt:lpstr>Additional Material</vt:lpstr>
      <vt:lpstr>Mean Comparison</vt:lpstr>
      <vt:lpstr>Charges over Danube 2021</vt:lpstr>
      <vt:lpstr>DMPS </vt:lpstr>
      <vt:lpstr>Descriptive Statistics</vt:lpstr>
      <vt:lpstr>RDiff</vt:lpstr>
      <vt:lpstr>CPC Welch’s  t-test – Total Particles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EFFECTS OF FIREWORKS   ON THE AIR QUALITY IN BUDAPEST    </dc:title>
  <dc:creator>Felipe Fernandes</dc:creator>
  <cp:lastModifiedBy>Felipe Fernandes</cp:lastModifiedBy>
  <cp:revision>7</cp:revision>
  <dcterms:created xsi:type="dcterms:W3CDTF">2022-05-20T15:22:12Z</dcterms:created>
  <dcterms:modified xsi:type="dcterms:W3CDTF">2022-05-26T12:08:58Z</dcterms:modified>
</cp:coreProperties>
</file>

<file path=docProps/thumbnail.jpeg>
</file>